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8"/>
  </p:notesMasterIdLst>
  <p:handoutMasterIdLst>
    <p:handoutMasterId r:id="rId19"/>
  </p:handoutMasterIdLst>
  <p:sldIdLst>
    <p:sldId id="485" r:id="rId2"/>
    <p:sldId id="486" r:id="rId3"/>
    <p:sldId id="457" r:id="rId4"/>
    <p:sldId id="476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88" r:id="rId14"/>
    <p:sldId id="489" r:id="rId15"/>
    <p:sldId id="490" r:id="rId16"/>
    <p:sldId id="491" r:id="rId17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CCECFF"/>
    <a:srgbClr val="003399"/>
    <a:srgbClr val="0066CC"/>
    <a:srgbClr val="6666FF"/>
    <a:srgbClr val="FF0000"/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3" autoAdjust="0"/>
    <p:restoredTop sz="94710" autoAdjust="0"/>
  </p:normalViewPr>
  <p:slideViewPr>
    <p:cSldViewPr snapToObjects="1">
      <p:cViewPr varScale="1">
        <p:scale>
          <a:sx n="63" d="100"/>
          <a:sy n="63" d="100"/>
        </p:scale>
        <p:origin x="-1290" y="-114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864" y="22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680604-381A-41FD-9479-1178F431A85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372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4D9411-0E81-4404-A576-F2144755EF1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6928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D15CD7-46C3-45D7-A0AB-B7878DDF3804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A42B01-281D-461B-80E1-26BFD84F0E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E48BBD-657E-414D-B1AD-1DADA3A6F003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BE1869A-3339-4800-9037-295EA925CF08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41378-D906-4DDA-92E4-2A8B7E6F7CAD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A62EC9AA-06B6-4D1A-B78E-083B4A831155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86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D95F6-801E-4D4F-98AA-CC5EC692AC35}" type="datetimeFigureOut">
              <a:rPr lang="en-US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00E0E6EB-BB01-4211-9E6E-0827CC6C6D9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12000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441BA-FF62-4250-96C1-D9090B5A2552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520255C-DA7F-4E5B-8D96-A54C954A667D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E8FA2B-0B57-4904-BCF6-B68FBDCF8193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FD586CDB-DA2D-467D-9CC6-6BEE8B9F15A0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8604C5-2885-4896-83AB-8941348145B9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3DDD9C3-77CE-45A4-877F-8299B711C072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523F4A-34DA-4DA0-9FAE-B03038DB72D5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74CF31FD-060A-46A6-B11F-02B3EF7E2982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C070E2-9B20-488A-BDE2-80A29F66CD8F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4A6A3CA6-6DF6-4489-A0B5-B44CE7240D5B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321D8-14D5-44D5-9776-DD38542B2F67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7EDDC09-29CA-47E2-995C-2DFF89C324AA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26B7E0-5FAD-4263-808B-8789ECDB2ECB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7C3663CD-C28B-46D1-BAC2-502A2A9001FD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D62AAF-04DA-41F1-AFF5-544D9E774F5E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2965FBF8-52EE-4E1F-9E8D-881B7F0852F4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791AF49-C3A4-4755-A997-E6DA134F199F}" type="datetimeFigureOut">
              <a:rPr lang="en-US" smtClean="0"/>
              <a:pPr>
                <a:defRPr/>
              </a:pPr>
              <a:t>9/11/2013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Slide 1- </a:t>
            </a:r>
            <a:fld id="{8BE773D0-41C7-4947-8A2F-47690742A484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81200" y="1752600"/>
            <a:ext cx="5410200" cy="25146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Times New Roman" pitchFamily="18" charset="0"/>
              </a:rPr>
              <a:t>1.3 </a:t>
            </a:r>
            <a:br>
              <a:rPr lang="en-US" dirty="0" smtClean="0">
                <a:latin typeface="Arial" charset="0"/>
                <a:cs typeface="Times New Roman" pitchFamily="18" charset="0"/>
              </a:rPr>
            </a:br>
            <a:r>
              <a:rPr lang="en-US" dirty="0" smtClean="0">
                <a:latin typeface="Arial" charset="0"/>
                <a:cs typeface="Times New Roman" pitchFamily="18" charset="0"/>
              </a:rPr>
              <a:t>Simplifying Expressions and Solving Equations.</a:t>
            </a:r>
            <a:endParaRPr lang="en-CA" dirty="0" smtClean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71684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Multiplication Property</a:t>
            </a:r>
          </a:p>
        </p:txBody>
      </p:sp>
      <p:sp>
        <p:nvSpPr>
          <p:cNvPr id="71685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EB651657-6ADA-4BD0-AFDF-B7E82F27E445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10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1686" name="Text Box 10"/>
          <p:cNvSpPr txBox="1">
            <a:spLocks noChangeArrowheads="1"/>
          </p:cNvSpPr>
          <p:nvPr/>
        </p:nvSpPr>
        <p:spPr bwMode="auto">
          <a:xfrm>
            <a:off x="288925" y="1816100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a.   </a:t>
            </a:r>
          </a:p>
        </p:txBody>
      </p:sp>
      <p:sp>
        <p:nvSpPr>
          <p:cNvPr id="71688" name="Text Box 10"/>
          <p:cNvSpPr txBox="1">
            <a:spLocks noChangeArrowheads="1"/>
          </p:cNvSpPr>
          <p:nvPr/>
        </p:nvSpPr>
        <p:spPr bwMode="auto">
          <a:xfrm>
            <a:off x="346075" y="1108075"/>
            <a:ext cx="8212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Solve each equation.   </a:t>
            </a:r>
          </a:p>
        </p:txBody>
      </p:sp>
      <p:sp>
        <p:nvSpPr>
          <p:cNvPr id="71689" name="Text Box 10"/>
          <p:cNvSpPr txBox="1">
            <a:spLocks noChangeArrowheads="1"/>
          </p:cNvSpPr>
          <p:nvPr/>
        </p:nvSpPr>
        <p:spPr bwMode="auto">
          <a:xfrm>
            <a:off x="346075" y="4054475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35. To check, replace </a:t>
            </a:r>
            <a:r>
              <a:rPr lang="en-US" sz="2800" i="1">
                <a:latin typeface="Arial" charset="0"/>
                <a:cs typeface="Arial" charset="0"/>
              </a:rPr>
              <a:t>x</a:t>
            </a:r>
            <a:r>
              <a:rPr lang="en-US" sz="2800">
                <a:latin typeface="Arial" charset="0"/>
                <a:cs typeface="Arial" charset="0"/>
              </a:rPr>
              <a:t> with 35 in the original equation.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4684713" y="3275013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71691" name="Text Box 10"/>
          <p:cNvSpPr txBox="1">
            <a:spLocks noChangeArrowheads="1"/>
          </p:cNvSpPr>
          <p:nvPr/>
        </p:nvSpPr>
        <p:spPr bwMode="auto">
          <a:xfrm>
            <a:off x="2071688" y="5715000"/>
            <a:ext cx="668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35 is the solution.</a:t>
            </a:r>
          </a:p>
        </p:txBody>
      </p:sp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1166813" y="3602038"/>
          <a:ext cx="10175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2" name="Equation" r:id="rId3" imgW="469800" imgH="177480" progId="Equation.DSMT4">
                  <p:embed/>
                </p:oleObj>
              </mc:Choice>
              <mc:Fallback>
                <p:oleObj name="Equation" r:id="rId3" imgW="46980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3602038"/>
                        <a:ext cx="10175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4" name="Text Box 10"/>
          <p:cNvSpPr txBox="1">
            <a:spLocks noChangeArrowheads="1"/>
          </p:cNvSpPr>
          <p:nvPr/>
        </p:nvSpPr>
        <p:spPr bwMode="auto">
          <a:xfrm>
            <a:off x="2997200" y="1857375"/>
            <a:ext cx="4835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Multiply both sides by 5, to get </a:t>
            </a:r>
            <a:r>
              <a:rPr lang="en-US" sz="2800" i="1">
                <a:latin typeface="Arial" charset="0"/>
                <a:cs typeface="Arial" charset="0"/>
              </a:rPr>
              <a:t>x </a:t>
            </a:r>
            <a:r>
              <a:rPr lang="en-US" sz="2800">
                <a:latin typeface="Arial" charset="0"/>
                <a:cs typeface="Arial" charset="0"/>
              </a:rPr>
              <a:t>by itself.</a:t>
            </a:r>
          </a:p>
        </p:txBody>
      </p:sp>
      <p:sp>
        <p:nvSpPr>
          <p:cNvPr id="71698" name="Line 18"/>
          <p:cNvSpPr>
            <a:spLocks noChangeShapeType="1"/>
          </p:cNvSpPr>
          <p:nvPr/>
        </p:nvSpPr>
        <p:spPr bwMode="auto">
          <a:xfrm flipV="1">
            <a:off x="889000" y="2697163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9" name="Line 19"/>
          <p:cNvSpPr>
            <a:spLocks noChangeShapeType="1"/>
          </p:cNvSpPr>
          <p:nvPr/>
        </p:nvSpPr>
        <p:spPr bwMode="auto">
          <a:xfrm flipV="1">
            <a:off x="1250950" y="3130550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1069975" y="1735138"/>
          <a:ext cx="8794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3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1735138"/>
                        <a:ext cx="8794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1" name="Object 21"/>
          <p:cNvGraphicFramePr>
            <a:graphicFrameLocks noChangeAspect="1"/>
          </p:cNvGraphicFramePr>
          <p:nvPr/>
        </p:nvGraphicFramePr>
        <p:xfrm>
          <a:off x="762000" y="2586038"/>
          <a:ext cx="16478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4" name="Equation" r:id="rId7" imgW="761760" imgH="393480" progId="Equation.DSMT4">
                  <p:embed/>
                </p:oleObj>
              </mc:Choice>
              <mc:Fallback>
                <p:oleObj name="Equation" r:id="rId7" imgW="76176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6038"/>
                        <a:ext cx="16478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628650" y="23733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1703" name="Text Box 23"/>
          <p:cNvSpPr txBox="1">
            <a:spLocks noChangeArrowheads="1"/>
          </p:cNvSpPr>
          <p:nvPr/>
        </p:nvSpPr>
        <p:spPr bwMode="auto">
          <a:xfrm>
            <a:off x="1365250" y="32146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graphicFrame>
        <p:nvGraphicFramePr>
          <p:cNvPr id="71704" name="Object 24"/>
          <p:cNvGraphicFramePr>
            <a:graphicFrameLocks noChangeAspect="1"/>
          </p:cNvGraphicFramePr>
          <p:nvPr/>
        </p:nvGraphicFramePr>
        <p:xfrm>
          <a:off x="6646863" y="3343275"/>
          <a:ext cx="8794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5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863" y="3343275"/>
                        <a:ext cx="8794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5" name="Object 25"/>
          <p:cNvGraphicFramePr>
            <a:graphicFrameLocks noChangeAspect="1"/>
          </p:cNvGraphicFramePr>
          <p:nvPr/>
        </p:nvGraphicFramePr>
        <p:xfrm>
          <a:off x="6564313" y="4343400"/>
          <a:ext cx="10445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6" name="Equation" r:id="rId11" imgW="482400" imgH="393480" progId="Equation.DSMT4">
                  <p:embed/>
                </p:oleObj>
              </mc:Choice>
              <mc:Fallback>
                <p:oleObj name="Equation" r:id="rId11" imgW="482400" imgH="393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4343400"/>
                        <a:ext cx="10445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6" name="Object 26"/>
          <p:cNvGraphicFramePr>
            <a:graphicFrameLocks noChangeAspect="1"/>
          </p:cNvGraphicFramePr>
          <p:nvPr/>
        </p:nvGraphicFramePr>
        <p:xfrm>
          <a:off x="6688138" y="5345113"/>
          <a:ext cx="7969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7" name="Equation" r:id="rId13" imgW="368280" imgH="164880" progId="Equation.DSMT4">
                  <p:embed/>
                </p:oleObj>
              </mc:Choice>
              <mc:Fallback>
                <p:oleObj name="Equation" r:id="rId13" imgW="36828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5345113"/>
                        <a:ext cx="79692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9" grpId="0"/>
      <p:bldP spid="71691" grpId="0"/>
      <p:bldP spid="71694" grpId="0"/>
      <p:bldP spid="71698" grpId="0" animBg="1"/>
      <p:bldP spid="71699" grpId="0" animBg="1"/>
      <p:bldP spid="71702" grpId="0"/>
      <p:bldP spid="717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4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72708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Multiplication Property</a:t>
            </a:r>
          </a:p>
        </p:txBody>
      </p:sp>
      <p:sp>
        <p:nvSpPr>
          <p:cNvPr id="72709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1ECC58D8-89DA-4B19-AC67-60F620BDED48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11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2710" name="Text Box 10"/>
          <p:cNvSpPr txBox="1">
            <a:spLocks noChangeArrowheads="1"/>
          </p:cNvSpPr>
          <p:nvPr/>
        </p:nvSpPr>
        <p:spPr bwMode="auto">
          <a:xfrm>
            <a:off x="288925" y="1555750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b.   </a:t>
            </a:r>
          </a:p>
        </p:txBody>
      </p:sp>
      <p:sp>
        <p:nvSpPr>
          <p:cNvPr id="72712" name="Text Box 10"/>
          <p:cNvSpPr txBox="1">
            <a:spLocks noChangeArrowheads="1"/>
          </p:cNvSpPr>
          <p:nvPr/>
        </p:nvSpPr>
        <p:spPr bwMode="auto">
          <a:xfrm>
            <a:off x="180975" y="4343400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−18. To check, replace </a:t>
            </a:r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with </a:t>
            </a:r>
            <a:r>
              <a:rPr lang="en-US"/>
              <a:t>−18 </a:t>
            </a:r>
            <a:r>
              <a:rPr lang="en-US" sz="2800">
                <a:latin typeface="Arial" charset="0"/>
                <a:cs typeface="Arial" charset="0"/>
              </a:rPr>
              <a:t>in the original equation.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684713" y="2924175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1949450" y="5715000"/>
            <a:ext cx="719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−18 is the solution.</a:t>
            </a:r>
          </a:p>
        </p:txBody>
      </p:sp>
      <p:graphicFrame>
        <p:nvGraphicFramePr>
          <p:cNvPr id="72715" name="Object 11"/>
          <p:cNvGraphicFramePr>
            <a:graphicFrameLocks noChangeAspect="1"/>
          </p:cNvGraphicFramePr>
          <p:nvPr/>
        </p:nvGraphicFramePr>
        <p:xfrm>
          <a:off x="1212850" y="3709988"/>
          <a:ext cx="12922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6" name="Equation" r:id="rId3" imgW="596880" imgH="177480" progId="Equation.DSMT4">
                  <p:embed/>
                </p:oleObj>
              </mc:Choice>
              <mc:Fallback>
                <p:oleObj name="Equation" r:id="rId3" imgW="59688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3709988"/>
                        <a:ext cx="12922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6" name="Text Box 10"/>
          <p:cNvSpPr txBox="1">
            <a:spLocks noChangeArrowheads="1"/>
          </p:cNvSpPr>
          <p:nvPr/>
        </p:nvSpPr>
        <p:spPr bwMode="auto">
          <a:xfrm>
            <a:off x="4251325" y="1555750"/>
            <a:ext cx="44592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Multiply both sides by −9/2, to get </a:t>
            </a:r>
            <a:r>
              <a:rPr lang="en-US" sz="2800" i="1">
                <a:latin typeface="Arial" charset="0"/>
                <a:cs typeface="Arial" charset="0"/>
              </a:rPr>
              <a:t>m </a:t>
            </a:r>
            <a:r>
              <a:rPr lang="en-US" sz="2800">
                <a:latin typeface="Arial" charset="0"/>
                <a:cs typeface="Arial" charset="0"/>
              </a:rPr>
              <a:t>by itself.</a:t>
            </a:r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 flipV="1">
            <a:off x="685800" y="2601913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 flipV="1">
            <a:off x="647700" y="3062288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72719" name="Object 15"/>
          <p:cNvGraphicFramePr>
            <a:graphicFrameLocks noChangeAspect="1"/>
          </p:cNvGraphicFramePr>
          <p:nvPr/>
        </p:nvGraphicFramePr>
        <p:xfrm>
          <a:off x="965200" y="1484313"/>
          <a:ext cx="140176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7" name="Equation" r:id="rId5" imgW="647640" imgH="393480" progId="Equation.DSMT4">
                  <p:embed/>
                </p:oleObj>
              </mc:Choice>
              <mc:Fallback>
                <p:oleObj name="Equation" r:id="rId5" imgW="64764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484313"/>
                        <a:ext cx="140176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20" name="Object 16"/>
          <p:cNvGraphicFramePr>
            <a:graphicFrameLocks noChangeAspect="1"/>
          </p:cNvGraphicFramePr>
          <p:nvPr/>
        </p:nvGraphicFramePr>
        <p:xfrm>
          <a:off x="336550" y="2466975"/>
          <a:ext cx="3049588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8" name="Equation" r:id="rId7" imgW="1409400" imgH="431640" progId="Equation.DSMT4">
                  <p:embed/>
                </p:oleObj>
              </mc:Choice>
              <mc:Fallback>
                <p:oleObj name="Equation" r:id="rId7" imgW="1409400" imgH="431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2466975"/>
                        <a:ext cx="3049588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488950" y="2286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22" name="Text Box 18"/>
          <p:cNvSpPr txBox="1">
            <a:spLocks noChangeArrowheads="1"/>
          </p:cNvSpPr>
          <p:nvPr/>
        </p:nvSpPr>
        <p:spPr bwMode="auto">
          <a:xfrm>
            <a:off x="682625" y="33432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 flipV="1">
            <a:off x="1409700" y="2601913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27" name="Line 23"/>
          <p:cNvSpPr>
            <a:spLocks noChangeShapeType="1"/>
          </p:cNvSpPr>
          <p:nvPr/>
        </p:nvSpPr>
        <p:spPr bwMode="auto">
          <a:xfrm flipV="1">
            <a:off x="3154363" y="2601913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 flipV="1">
            <a:off x="2724150" y="3062288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29" name="Line 25"/>
          <p:cNvSpPr>
            <a:spLocks noChangeShapeType="1"/>
          </p:cNvSpPr>
          <p:nvPr/>
        </p:nvSpPr>
        <p:spPr bwMode="auto">
          <a:xfrm flipV="1">
            <a:off x="1485900" y="3062288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1562100" y="33432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31" name="Text Box 27"/>
          <p:cNvSpPr txBox="1">
            <a:spLocks noChangeArrowheads="1"/>
          </p:cNvSpPr>
          <p:nvPr/>
        </p:nvSpPr>
        <p:spPr bwMode="auto">
          <a:xfrm>
            <a:off x="1460500" y="22971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32" name="Text Box 28"/>
          <p:cNvSpPr txBox="1">
            <a:spLocks noChangeArrowheads="1"/>
          </p:cNvSpPr>
          <p:nvPr/>
        </p:nvSpPr>
        <p:spPr bwMode="auto">
          <a:xfrm>
            <a:off x="2720975" y="33432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33" name="Text Box 29"/>
          <p:cNvSpPr txBox="1">
            <a:spLocks noChangeArrowheads="1"/>
          </p:cNvSpPr>
          <p:nvPr/>
        </p:nvSpPr>
        <p:spPr bwMode="auto">
          <a:xfrm>
            <a:off x="3084513" y="22542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2</a:t>
            </a:r>
          </a:p>
        </p:txBody>
      </p:sp>
      <p:graphicFrame>
        <p:nvGraphicFramePr>
          <p:cNvPr id="72734" name="Object 30"/>
          <p:cNvGraphicFramePr>
            <a:graphicFrameLocks noChangeAspect="1"/>
          </p:cNvGraphicFramePr>
          <p:nvPr/>
        </p:nvGraphicFramePr>
        <p:xfrm>
          <a:off x="6367463" y="2814638"/>
          <a:ext cx="14017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9" name="Equation" r:id="rId9" imgW="647640" imgH="393480" progId="Equation.DSMT4">
                  <p:embed/>
                </p:oleObj>
              </mc:Choice>
              <mc:Fallback>
                <p:oleObj name="Equation" r:id="rId9" imgW="647640" imgH="393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63" y="2814638"/>
                        <a:ext cx="14017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35" name="Object 31"/>
          <p:cNvGraphicFramePr>
            <a:graphicFrameLocks noChangeAspect="1"/>
          </p:cNvGraphicFramePr>
          <p:nvPr/>
        </p:nvGraphicFramePr>
        <p:xfrm>
          <a:off x="5922963" y="3817938"/>
          <a:ext cx="18700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0" name="Equation" r:id="rId11" imgW="863280" imgH="393480" progId="Equation.DSMT4">
                  <p:embed/>
                </p:oleObj>
              </mc:Choice>
              <mc:Fallback>
                <p:oleObj name="Equation" r:id="rId11" imgW="863280" imgH="393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963" y="3817938"/>
                        <a:ext cx="18700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6" name="Line 32"/>
          <p:cNvSpPr>
            <a:spLocks noChangeShapeType="1"/>
          </p:cNvSpPr>
          <p:nvPr/>
        </p:nvSpPr>
        <p:spPr bwMode="auto">
          <a:xfrm flipV="1">
            <a:off x="6786563" y="3817938"/>
            <a:ext cx="300037" cy="306387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37" name="Line 33"/>
          <p:cNvSpPr>
            <a:spLocks noChangeShapeType="1"/>
          </p:cNvSpPr>
          <p:nvPr/>
        </p:nvSpPr>
        <p:spPr bwMode="auto">
          <a:xfrm flipV="1">
            <a:off x="6056313" y="4343400"/>
            <a:ext cx="300037" cy="306388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38" name="Text Box 34"/>
          <p:cNvSpPr txBox="1">
            <a:spLocks noChangeArrowheads="1"/>
          </p:cNvSpPr>
          <p:nvPr/>
        </p:nvSpPr>
        <p:spPr bwMode="auto">
          <a:xfrm>
            <a:off x="6056313" y="46497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2739" name="Text Box 35"/>
          <p:cNvSpPr txBox="1">
            <a:spLocks noChangeArrowheads="1"/>
          </p:cNvSpPr>
          <p:nvPr/>
        </p:nvSpPr>
        <p:spPr bwMode="auto">
          <a:xfrm>
            <a:off x="6964363" y="3525838"/>
            <a:ext cx="444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  <a:cs typeface="Arial" charset="0"/>
              </a:rPr>
              <a:t>−2</a:t>
            </a:r>
          </a:p>
        </p:txBody>
      </p:sp>
      <p:graphicFrame>
        <p:nvGraphicFramePr>
          <p:cNvPr id="72740" name="Object 36"/>
          <p:cNvGraphicFramePr>
            <a:graphicFrameLocks noChangeAspect="1"/>
          </p:cNvGraphicFramePr>
          <p:nvPr/>
        </p:nvGraphicFramePr>
        <p:xfrm>
          <a:off x="6862763" y="4838700"/>
          <a:ext cx="8239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1" name="Equation" r:id="rId13" imgW="380880" imgH="164880" progId="Equation.DSMT4">
                  <p:embed/>
                </p:oleObj>
              </mc:Choice>
              <mc:Fallback>
                <p:oleObj name="Equation" r:id="rId13" imgW="380880" imgH="1648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2763" y="4838700"/>
                        <a:ext cx="8239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2" grpId="0"/>
      <p:bldP spid="72713" grpId="0"/>
      <p:bldP spid="72714" grpId="0"/>
      <p:bldP spid="72716" grpId="0"/>
      <p:bldP spid="72717" grpId="0" animBg="1"/>
      <p:bldP spid="72718" grpId="0" animBg="1"/>
      <p:bldP spid="72721" grpId="0"/>
      <p:bldP spid="72722" grpId="0"/>
      <p:bldP spid="72726" grpId="0" animBg="1"/>
      <p:bldP spid="72727" grpId="0" animBg="1"/>
      <p:bldP spid="72728" grpId="0" animBg="1"/>
      <p:bldP spid="72729" grpId="0" animBg="1"/>
      <p:bldP spid="72730" grpId="0"/>
      <p:bldP spid="72731" grpId="0"/>
      <p:bldP spid="72732" grpId="0"/>
      <p:bldP spid="72733" grpId="0"/>
      <p:bldP spid="72736" grpId="0" animBg="1"/>
      <p:bldP spid="72737" grpId="0" animBg="1"/>
      <p:bldP spid="72738" grpId="0"/>
      <p:bldP spid="727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9.6- </a:t>
            </a:r>
            <a:fld id="{35AB7B25-A1F1-4D3E-9036-83C4E5F3B4E9}" type="slidenum">
              <a:rPr 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7578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781300"/>
            <a:ext cx="802005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Text Box 10"/>
          <p:cNvSpPr txBox="1">
            <a:spLocks noChangeArrowheads="1"/>
          </p:cNvSpPr>
          <p:nvPr/>
        </p:nvSpPr>
        <p:spPr bwMode="auto">
          <a:xfrm>
            <a:off x="914400" y="914400"/>
            <a:ext cx="7620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Here is a summary of the rules for using the multiplication property. In these rules, </a:t>
            </a:r>
            <a:r>
              <a:rPr lang="en-US" sz="2800" i="1">
                <a:latin typeface="Arial" charset="0"/>
                <a:cs typeface="Arial" charset="0"/>
              </a:rPr>
              <a:t>x</a:t>
            </a:r>
            <a:r>
              <a:rPr lang="en-US" sz="2800">
                <a:latin typeface="Arial" charset="0"/>
                <a:cs typeface="Arial" charset="0"/>
              </a:rPr>
              <a:t>, is the variable and </a:t>
            </a:r>
            <a:r>
              <a:rPr lang="en-US" sz="2800" i="1">
                <a:latin typeface="Arial" charset="0"/>
                <a:cs typeface="Arial" charset="0"/>
              </a:rPr>
              <a:t>a, b</a:t>
            </a:r>
            <a:r>
              <a:rPr lang="en-US" sz="2800">
                <a:latin typeface="Arial" charset="0"/>
                <a:cs typeface="Arial" charset="0"/>
              </a:rPr>
              <a:t>, and </a:t>
            </a:r>
            <a:r>
              <a:rPr lang="en-US" sz="2800" i="1">
                <a:latin typeface="Arial" charset="0"/>
                <a:cs typeface="Arial" charset="0"/>
              </a:rPr>
              <a:t>c</a:t>
            </a:r>
            <a:r>
              <a:rPr lang="en-US" sz="2800">
                <a:latin typeface="Arial" charset="0"/>
                <a:cs typeface="Arial" charset="0"/>
              </a:rPr>
              <a:t> represent numbers.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/>
          </p:nvPr>
        </p:nvSpPr>
        <p:spPr>
          <a:xfrm>
            <a:off x="381000" y="1093788"/>
            <a:ext cx="8610600" cy="49180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Solve 4</a:t>
            </a:r>
            <a:r>
              <a:rPr lang="en-US" i="1" dirty="0" smtClean="0">
                <a:latin typeface="Arial" charset="0"/>
                <a:cs typeface="Arial" charset="0"/>
              </a:rPr>
              <a:t>w</a:t>
            </a:r>
            <a:r>
              <a:rPr lang="en-US" dirty="0" smtClean="0">
                <a:latin typeface="Arial" charset="0"/>
                <a:cs typeface="Arial" charset="0"/>
              </a:rPr>
              <a:t> + 2 = 18.</a:t>
            </a:r>
          </a:p>
          <a:p>
            <a:pPr>
              <a:defRPr/>
            </a:pPr>
            <a:r>
              <a:rPr lang="en-US" b="1" i="1" dirty="0" smtClean="0">
                <a:latin typeface="Arial" charset="0"/>
                <a:cs typeface="Arial" charset="0"/>
              </a:rPr>
              <a:t>Step 1</a:t>
            </a:r>
            <a:r>
              <a:rPr lang="en-US" dirty="0" smtClean="0">
                <a:latin typeface="Arial" charset="0"/>
                <a:cs typeface="Arial" charset="0"/>
              </a:rPr>
              <a:t>  Subtract 2 from </a:t>
            </a:r>
            <a:r>
              <a:rPr lang="en-US" i="1" dirty="0" smtClean="0">
                <a:latin typeface="Arial" charset="0"/>
                <a:cs typeface="Arial" charset="0"/>
              </a:rPr>
              <a:t>both </a:t>
            </a:r>
            <a:r>
              <a:rPr lang="en-US" dirty="0" smtClean="0">
                <a:latin typeface="Arial" charset="0"/>
                <a:cs typeface="Arial" charset="0"/>
              </a:rPr>
              <a:t>sides.</a:t>
            </a:r>
          </a:p>
          <a:p>
            <a:pPr>
              <a:defRPr/>
            </a:pPr>
            <a:endParaRPr lang="en-US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US" i="1" dirty="0" smtClean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b="1" i="1" dirty="0" smtClean="0">
                <a:latin typeface="Arial" charset="0"/>
                <a:cs typeface="Arial" charset="0"/>
              </a:rPr>
              <a:t>Step 2  </a:t>
            </a:r>
            <a:r>
              <a:rPr lang="en-US" dirty="0" smtClean="0">
                <a:latin typeface="Arial" charset="0"/>
                <a:cs typeface="Arial" charset="0"/>
              </a:rPr>
              <a:t>Divide both sides by 4.</a:t>
            </a:r>
          </a:p>
          <a:p>
            <a:pPr>
              <a:defRPr/>
            </a:pPr>
            <a:endParaRPr lang="en-US" i="1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US" i="1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US" i="1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US" i="1" dirty="0" smtClean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b="1" i="1" dirty="0" smtClean="0">
                <a:latin typeface="Arial" charset="0"/>
                <a:cs typeface="Arial" charset="0"/>
              </a:rPr>
              <a:t>Step 3  </a:t>
            </a:r>
            <a:r>
              <a:rPr lang="en-US" dirty="0" smtClean="0">
                <a:latin typeface="Arial" charset="0"/>
                <a:cs typeface="Arial" charset="0"/>
              </a:rPr>
              <a:t>Check the solution.</a:t>
            </a:r>
            <a:endParaRPr lang="en-US" b="1" i="1" dirty="0" smtClean="0">
              <a:latin typeface="Arial" charset="0"/>
              <a:cs typeface="Arial" charset="0"/>
            </a:endParaRPr>
          </a:p>
          <a:p>
            <a:pPr marL="514350" indent="-514350">
              <a:defRPr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9.7- </a:t>
            </a:r>
            <a:fld id="{EBECB2D8-419E-4927-B83E-AFE501886A2D}" type="slidenum">
              <a:rPr lang="en-US"/>
              <a:pPr>
                <a:defRPr/>
              </a:pPr>
              <a:t>13</a:t>
            </a:fld>
            <a:endParaRPr lang="en-CA" dirty="0"/>
          </a:p>
        </p:txBody>
      </p:sp>
      <p:sp>
        <p:nvSpPr>
          <p:cNvPr id="1033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an Equation with Several Steps</a:t>
            </a:r>
          </a:p>
        </p:txBody>
      </p:sp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2024063" y="2133600"/>
          <a:ext cx="30749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8" name="Equation" r:id="rId3" imgW="1244520" imgH="177480" progId="Equation.DSMT4">
                  <p:embed/>
                </p:oleObj>
              </mc:Choice>
              <mc:Fallback>
                <p:oleObj name="Equation" r:id="rId3" imgW="1244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2133600"/>
                        <a:ext cx="30749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5"/>
          <p:cNvGraphicFramePr>
            <a:graphicFrameLocks noChangeAspect="1"/>
          </p:cNvGraphicFramePr>
          <p:nvPr/>
        </p:nvGraphicFramePr>
        <p:xfrm>
          <a:off x="2973388" y="3676650"/>
          <a:ext cx="1538287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9" name="Equation" r:id="rId5" imgW="622080" imgH="393480" progId="Equation.DSMT4">
                  <p:embed/>
                </p:oleObj>
              </mc:Choice>
              <mc:Fallback>
                <p:oleObj name="Equation" r:id="rId5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3676650"/>
                        <a:ext cx="1538287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6"/>
          <p:cNvGraphicFramePr>
            <a:graphicFrameLocks noChangeAspect="1"/>
          </p:cNvGraphicFramePr>
          <p:nvPr/>
        </p:nvGraphicFramePr>
        <p:xfrm>
          <a:off x="3265488" y="4875213"/>
          <a:ext cx="404971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0" name="Equation" r:id="rId7" imgW="1638000" imgH="177480" progId="Equation.DSMT4">
                  <p:embed/>
                </p:oleObj>
              </mc:Choice>
              <mc:Fallback>
                <p:oleObj name="Equation" r:id="rId7" imgW="1638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4875213"/>
                        <a:ext cx="4049712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3160713" y="2609850"/>
          <a:ext cx="14112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1" name="Equation" r:id="rId9" imgW="571320" imgH="177480" progId="Equation.DSMT4">
                  <p:embed/>
                </p:oleObj>
              </mc:Choice>
              <mc:Fallback>
                <p:oleObj name="Equation" r:id="rId9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713" y="2609850"/>
                        <a:ext cx="14112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7778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1"/>
          <p:cNvSpPr>
            <a:spLocks noGrp="1"/>
          </p:cNvSpPr>
          <p:nvPr>
            <p:ph/>
          </p:nvPr>
        </p:nvSpPr>
        <p:spPr>
          <a:xfrm>
            <a:off x="381000" y="1093788"/>
            <a:ext cx="8610600" cy="49180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Solve 4</a:t>
            </a:r>
            <a:r>
              <a:rPr lang="en-US" i="1" smtClean="0">
                <a:latin typeface="Arial" charset="0"/>
                <a:cs typeface="Arial" charset="0"/>
              </a:rPr>
              <a:t>w</a:t>
            </a:r>
            <a:r>
              <a:rPr lang="en-US" smtClean="0">
                <a:latin typeface="Arial" charset="0"/>
                <a:cs typeface="Arial" charset="0"/>
              </a:rPr>
              <a:t> + 2 = 18.</a:t>
            </a: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r>
              <a:rPr lang="en-US" smtClean="0">
                <a:latin typeface="Arial" charset="0"/>
                <a:cs typeface="Arial" charset="0"/>
              </a:rPr>
              <a:t>The solution is 4 (not 18).</a:t>
            </a:r>
          </a:p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9.7- </a:t>
            </a:r>
            <a:fld id="{7F1A5968-65BD-4FB4-86B5-C10257DD9D25}" type="slidenum">
              <a:rPr lang="en-US"/>
              <a:pPr>
                <a:defRPr/>
              </a:pPr>
              <a:t>14</a:t>
            </a:fld>
            <a:endParaRPr lang="en-CA" dirty="0"/>
          </a:p>
        </p:txBody>
      </p:sp>
      <p:sp>
        <p:nvSpPr>
          <p:cNvPr id="2057" name="TextBox 7"/>
          <p:cNvSpPr txBox="1">
            <a:spLocks noChangeArrowheads="1"/>
          </p:cNvSpPr>
          <p:nvPr/>
        </p:nvSpPr>
        <p:spPr bwMode="auto">
          <a:xfrm>
            <a:off x="1981200" y="76200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an Equation with Several Steps</a:t>
            </a:r>
          </a:p>
        </p:txBody>
      </p:sp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2593975" y="1695450"/>
          <a:ext cx="19780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2" name="Equation" r:id="rId3" imgW="799920" imgH="177480" progId="Equation.DSMT4">
                  <p:embed/>
                </p:oleObj>
              </mc:Choice>
              <mc:Fallback>
                <p:oleObj name="Equation" r:id="rId3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1695450"/>
                        <a:ext cx="19780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5"/>
          <p:cNvGraphicFramePr>
            <a:graphicFrameLocks noChangeAspect="1"/>
          </p:cNvGraphicFramePr>
          <p:nvPr/>
        </p:nvGraphicFramePr>
        <p:xfrm>
          <a:off x="2816225" y="2971800"/>
          <a:ext cx="18526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3" name="Equation" r:id="rId5" imgW="749160" imgH="177480" progId="Equation.DSMT4">
                  <p:embed/>
                </p:oleObj>
              </mc:Choice>
              <mc:Fallback>
                <p:oleObj name="Equation" r:id="rId5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971800"/>
                        <a:ext cx="18526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6"/>
          <p:cNvGraphicFramePr>
            <a:graphicFrameLocks noChangeAspect="1"/>
          </p:cNvGraphicFramePr>
          <p:nvPr/>
        </p:nvGraphicFramePr>
        <p:xfrm>
          <a:off x="3398838" y="3598863"/>
          <a:ext cx="23844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4" name="Equation" r:id="rId7" imgW="965160" imgH="177480" progId="Equation.DSMT4">
                  <p:embed/>
                </p:oleObj>
              </mc:Choice>
              <mc:Fallback>
                <p:oleObj name="Equation" r:id="rId7" imgW="965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3598863"/>
                        <a:ext cx="23844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459038" y="2359025"/>
          <a:ext cx="21320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5" name="Equation" r:id="rId9" imgW="863280" imgH="203040" progId="Equation.DSMT4">
                  <p:embed/>
                </p:oleObj>
              </mc:Choice>
              <mc:Fallback>
                <p:oleObj name="Equation" r:id="rId9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2359025"/>
                        <a:ext cx="2132012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40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588"/>
            <a:ext cx="8229600" cy="1143000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2667000"/>
                <a:ext cx="8229600" cy="4389120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    </m:t>
                    </m:r>
                  </m:oMath>
                </a14:m>
                <a:endParaRPr lang="en-US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dirty="0" smtClean="0"/>
                  <a:t>14x=0</a:t>
                </a:r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2667000"/>
                <a:ext cx="8229600" cy="4389120"/>
              </a:xfrm>
              <a:blipFill rotWithShape="1">
                <a:blip r:embed="rId2"/>
                <a:stretch>
                  <a:fillRect l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520255C-DA7F-4E5B-8D96-A54C954A667D}" type="slidenum">
              <a:rPr lang="en-US" smtClean="0"/>
              <a:pPr>
                <a:defRPr/>
              </a:pPr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51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Hw</a:t>
            </a:r>
            <a:r>
              <a:rPr lang="en-US" dirty="0" smtClean="0"/>
              <a:t> Section 1.3 </a:t>
            </a:r>
            <a:r>
              <a:rPr lang="en-US" dirty="0" err="1" smtClean="0"/>
              <a:t>pg</a:t>
            </a:r>
            <a:r>
              <a:rPr lang="en-US" dirty="0" smtClean="0"/>
              <a:t> 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1-28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520255C-DA7F-4E5B-8D96-A54C954A667D}" type="slidenum">
              <a:rPr lang="en-US" smtClean="0"/>
              <a:pPr>
                <a:defRPr/>
              </a:pPr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353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 Like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3x+2x=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3x+2y+2x+7y=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3x+5x-2=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14x+y-2x+4y-7=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520255C-DA7F-4E5B-8D96-A54C954A667D}" type="slidenum">
              <a:rPr lang="en-US" smtClean="0"/>
              <a:pPr>
                <a:defRPr/>
              </a:pPr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181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1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Determining Whether a Number is a Solution of an Equation</a:t>
            </a:r>
          </a:p>
        </p:txBody>
      </p:sp>
      <p:sp>
        <p:nvSpPr>
          <p:cNvPr id="1032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9.6- </a:t>
            </a:r>
            <a:fld id="{2CB3771D-0699-4DE8-84E0-0FB62C45C53A}" type="slidenum">
              <a:rPr 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46075" y="2376488"/>
            <a:ext cx="5126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a.   </a:t>
            </a: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1139825" y="2376488"/>
            <a:ext cx="1766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16 = </a:t>
            </a:r>
            <a:r>
              <a:rPr lang="en-US" sz="2800" i="1">
                <a:latin typeface="Arial" charset="0"/>
              </a:rPr>
              <a:t>x</a:t>
            </a:r>
            <a:r>
              <a:rPr lang="en-US" sz="2800">
                <a:latin typeface="Arial" charset="0"/>
              </a:rPr>
              <a:t> + 7</a:t>
            </a:r>
          </a:p>
        </p:txBody>
      </p:sp>
      <p:sp>
        <p:nvSpPr>
          <p:cNvPr id="1081" name="AutoShape 57"/>
          <p:cNvSpPr>
            <a:spLocks/>
          </p:cNvSpPr>
          <p:nvPr/>
        </p:nvSpPr>
        <p:spPr bwMode="auto">
          <a:xfrm rot="5400000">
            <a:off x="2281238" y="4394200"/>
            <a:ext cx="152400" cy="742950"/>
          </a:xfrm>
          <a:prstGeom prst="rightBrace">
            <a:avLst>
              <a:gd name="adj1" fmla="val 40625"/>
              <a:gd name="adj2" fmla="val 50000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3" name="Text Box 10"/>
          <p:cNvSpPr txBox="1">
            <a:spLocks noChangeArrowheads="1"/>
          </p:cNvSpPr>
          <p:nvPr/>
        </p:nvSpPr>
        <p:spPr bwMode="auto">
          <a:xfrm>
            <a:off x="4017963" y="2376488"/>
            <a:ext cx="7064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b.   </a:t>
            </a:r>
          </a:p>
        </p:txBody>
      </p:sp>
      <p:sp>
        <p:nvSpPr>
          <p:cNvPr id="1095" name="Text Box 10"/>
          <p:cNvSpPr txBox="1">
            <a:spLocks noChangeArrowheads="1"/>
          </p:cNvSpPr>
          <p:nvPr/>
        </p:nvSpPr>
        <p:spPr bwMode="auto">
          <a:xfrm>
            <a:off x="346075" y="1627188"/>
            <a:ext cx="8212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Is 9 a solution of either one of these equations?   </a:t>
            </a:r>
          </a:p>
        </p:txBody>
      </p:sp>
      <p:sp>
        <p:nvSpPr>
          <p:cNvPr id="1096" name="Text Box 10"/>
          <p:cNvSpPr txBox="1">
            <a:spLocks noChangeArrowheads="1"/>
          </p:cNvSpPr>
          <p:nvPr/>
        </p:nvSpPr>
        <p:spPr bwMode="auto">
          <a:xfrm>
            <a:off x="346075" y="3016250"/>
            <a:ext cx="300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Replace </a:t>
            </a:r>
            <a:r>
              <a:rPr lang="en-US" sz="2800" i="1">
                <a:latin typeface="Arial" charset="0"/>
              </a:rPr>
              <a:t>x</a:t>
            </a:r>
            <a:r>
              <a:rPr lang="en-US" sz="2800">
                <a:latin typeface="Arial" charset="0"/>
              </a:rPr>
              <a:t> with 9.   </a:t>
            </a: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auto">
          <a:xfrm>
            <a:off x="1085850" y="3581400"/>
            <a:ext cx="1766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16 = </a:t>
            </a:r>
            <a:r>
              <a:rPr lang="en-US" sz="2800" i="1">
                <a:solidFill>
                  <a:srgbClr val="0000FF"/>
                </a:solidFill>
                <a:latin typeface="Arial" charset="0"/>
              </a:rPr>
              <a:t>x</a:t>
            </a:r>
            <a:r>
              <a:rPr lang="en-US" sz="2800">
                <a:latin typeface="Arial" charset="0"/>
              </a:rPr>
              <a:t> + 7</a:t>
            </a:r>
          </a:p>
        </p:txBody>
      </p:sp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1065213" y="4100513"/>
            <a:ext cx="1787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16 = 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9</a:t>
            </a:r>
            <a:r>
              <a:rPr lang="en-US" sz="2800">
                <a:latin typeface="Arial" charset="0"/>
              </a:rPr>
              <a:t> + 7</a:t>
            </a:r>
          </a:p>
        </p:txBody>
      </p:sp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1257300" y="4619625"/>
            <a:ext cx="1382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16 = 16</a:t>
            </a:r>
          </a:p>
        </p:txBody>
      </p: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2852738" y="46196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Arial" charset="0"/>
              </a:rPr>
              <a:t>True</a:t>
            </a:r>
          </a:p>
        </p:txBody>
      </p:sp>
      <p:sp>
        <p:nvSpPr>
          <p:cNvPr id="1101" name="Text Box 10"/>
          <p:cNvSpPr txBox="1">
            <a:spLocks noChangeArrowheads="1"/>
          </p:cNvSpPr>
          <p:nvPr/>
        </p:nvSpPr>
        <p:spPr bwMode="auto">
          <a:xfrm>
            <a:off x="346075" y="5213350"/>
            <a:ext cx="30067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9 is a solution of the equation.</a:t>
            </a:r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4724400" y="2376488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3</a:t>
            </a:r>
            <a:r>
              <a:rPr lang="en-US" sz="2800" i="1">
                <a:latin typeface="Arial" charset="0"/>
              </a:rPr>
              <a:t>y</a:t>
            </a:r>
            <a:r>
              <a:rPr lang="en-US" sz="2800">
                <a:latin typeface="Arial" charset="0"/>
              </a:rPr>
              <a:t> + 2 = 30</a:t>
            </a:r>
          </a:p>
        </p:txBody>
      </p:sp>
      <p:sp>
        <p:nvSpPr>
          <p:cNvPr id="1103" name="Text Box 10"/>
          <p:cNvSpPr txBox="1">
            <a:spLocks noChangeArrowheads="1"/>
          </p:cNvSpPr>
          <p:nvPr/>
        </p:nvSpPr>
        <p:spPr bwMode="auto">
          <a:xfrm>
            <a:off x="4308475" y="3016250"/>
            <a:ext cx="300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Replace </a:t>
            </a:r>
            <a:r>
              <a:rPr lang="en-US" sz="2800" i="1">
                <a:latin typeface="Arial" charset="0"/>
              </a:rPr>
              <a:t>y</a:t>
            </a:r>
            <a:r>
              <a:rPr lang="en-US" sz="2800">
                <a:latin typeface="Arial" charset="0"/>
              </a:rPr>
              <a:t> with 9.   </a:t>
            </a: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4724400" y="34290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3</a:t>
            </a:r>
            <a:r>
              <a:rPr lang="en-US" sz="2800" i="1">
                <a:solidFill>
                  <a:srgbClr val="0000FF"/>
                </a:solidFill>
                <a:latin typeface="Arial" charset="0"/>
              </a:rPr>
              <a:t>y</a:t>
            </a:r>
            <a:r>
              <a:rPr lang="en-US" sz="2800">
                <a:latin typeface="Arial" charset="0"/>
              </a:rPr>
              <a:t> + 2 = 30</a:t>
            </a:r>
          </a:p>
        </p:txBody>
      </p:sp>
      <p:sp>
        <p:nvSpPr>
          <p:cNvPr id="1105" name="Rectangle 81"/>
          <p:cNvSpPr>
            <a:spLocks noChangeArrowheads="1"/>
          </p:cNvSpPr>
          <p:nvPr/>
        </p:nvSpPr>
        <p:spPr bwMode="auto">
          <a:xfrm>
            <a:off x="4495800" y="3840163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3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(9)</a:t>
            </a:r>
            <a:r>
              <a:rPr lang="en-US" sz="2800">
                <a:latin typeface="Arial" charset="0"/>
              </a:rPr>
              <a:t> + 2 = 30</a:t>
            </a:r>
          </a:p>
        </p:txBody>
      </p:sp>
      <p:sp>
        <p:nvSpPr>
          <p:cNvPr id="1106" name="Rectangle 82"/>
          <p:cNvSpPr>
            <a:spLocks noChangeArrowheads="1"/>
          </p:cNvSpPr>
          <p:nvPr/>
        </p:nvSpPr>
        <p:spPr bwMode="auto">
          <a:xfrm>
            <a:off x="4648200" y="4322763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27 + 2 = 30</a:t>
            </a:r>
          </a:p>
        </p:txBody>
      </p:sp>
      <p:sp>
        <p:nvSpPr>
          <p:cNvPr id="1107" name="Rectangle 83"/>
          <p:cNvSpPr>
            <a:spLocks noChangeArrowheads="1"/>
          </p:cNvSpPr>
          <p:nvPr/>
        </p:nvSpPr>
        <p:spPr bwMode="auto">
          <a:xfrm>
            <a:off x="5257800" y="4784725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29 = 30</a:t>
            </a:r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6661150" y="48768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Arial" charset="0"/>
              </a:rPr>
              <a:t>False</a:t>
            </a:r>
          </a:p>
        </p:txBody>
      </p:sp>
      <p:sp>
        <p:nvSpPr>
          <p:cNvPr id="1109" name="Text Box 10"/>
          <p:cNvSpPr txBox="1">
            <a:spLocks noChangeArrowheads="1"/>
          </p:cNvSpPr>
          <p:nvPr/>
        </p:nvSpPr>
        <p:spPr bwMode="auto">
          <a:xfrm>
            <a:off x="5157788" y="5272088"/>
            <a:ext cx="30067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9 is </a:t>
            </a:r>
            <a:r>
              <a:rPr lang="en-US" sz="2800" i="1">
                <a:latin typeface="Arial" charset="0"/>
              </a:rPr>
              <a:t>not</a:t>
            </a:r>
            <a:r>
              <a:rPr lang="en-US" sz="2800">
                <a:latin typeface="Arial" charset="0"/>
              </a:rPr>
              <a:t> a solution of the equation.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1" grpId="0" animBg="1"/>
      <p:bldP spid="1096" grpId="0"/>
      <p:bldP spid="1101" grpId="0"/>
      <p:bldP spid="1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9.6- </a:t>
            </a:r>
            <a:fld id="{3B842BA5-BEF8-4E06-A3CA-A13AAF156678}" type="slidenum">
              <a:rPr 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204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8229600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66564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Addition Property</a:t>
            </a:r>
          </a:p>
        </p:txBody>
      </p:sp>
      <p:sp>
        <p:nvSpPr>
          <p:cNvPr id="66565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DA6E57CF-258F-4E5A-8E36-BA3A05D968B7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5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6566" name="Text Box 10"/>
          <p:cNvSpPr txBox="1">
            <a:spLocks noChangeArrowheads="1"/>
          </p:cNvSpPr>
          <p:nvPr/>
        </p:nvSpPr>
        <p:spPr bwMode="auto">
          <a:xfrm>
            <a:off x="288925" y="1857375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a.   </a:t>
            </a: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1447800" y="1857375"/>
            <a:ext cx="207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– 13 = 28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346075" y="1108075"/>
            <a:ext cx="8212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Solve each equation.   </a:t>
            </a:r>
          </a:p>
        </p:txBody>
      </p:sp>
      <p:sp>
        <p:nvSpPr>
          <p:cNvPr id="66576" name="Text Box 10"/>
          <p:cNvSpPr txBox="1">
            <a:spLocks noChangeArrowheads="1"/>
          </p:cNvSpPr>
          <p:nvPr/>
        </p:nvSpPr>
        <p:spPr bwMode="auto">
          <a:xfrm>
            <a:off x="346075" y="4054475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41. To check, replace </a:t>
            </a:r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with 41 in the original equation.</a:t>
            </a:r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5562600" y="301625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533400" y="2497138"/>
            <a:ext cx="3776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– 13 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+ 13</a:t>
            </a:r>
            <a:r>
              <a:rPr lang="en-US" sz="2800">
                <a:latin typeface="Arial" charset="0"/>
                <a:cs typeface="Arial" charset="0"/>
              </a:rPr>
              <a:t>  = 28 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+ 13</a:t>
            </a:r>
          </a:p>
        </p:txBody>
      </p:sp>
      <p:sp>
        <p:nvSpPr>
          <p:cNvPr id="66586" name="Rectangle 26"/>
          <p:cNvSpPr>
            <a:spLocks noChangeArrowheads="1"/>
          </p:cNvSpPr>
          <p:nvPr/>
        </p:nvSpPr>
        <p:spPr bwMode="auto">
          <a:xfrm>
            <a:off x="1636713" y="3016250"/>
            <a:ext cx="1885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+ 0 = 41</a:t>
            </a:r>
            <a:endParaRPr lang="en-US" sz="28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2239963" y="3535363"/>
            <a:ext cx="1282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= 41</a:t>
            </a:r>
            <a:endParaRPr lang="en-US" sz="28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6483350" y="3535363"/>
            <a:ext cx="20748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00FF"/>
                </a:solidFill>
                <a:latin typeface="Arial" charset="0"/>
                <a:cs typeface="Arial" charset="0"/>
              </a:rPr>
              <a:t>m</a:t>
            </a:r>
            <a:r>
              <a:rPr lang="en-US" sz="2800">
                <a:latin typeface="Arial" charset="0"/>
                <a:cs typeface="Arial" charset="0"/>
              </a:rPr>
              <a:t> – 13 = 28</a:t>
            </a:r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6483350" y="4083050"/>
            <a:ext cx="2174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  <a:cs typeface="Arial" charset="0"/>
              </a:rPr>
              <a:t>41</a:t>
            </a:r>
            <a:r>
              <a:rPr lang="en-US" sz="2800">
                <a:latin typeface="Arial" charset="0"/>
                <a:cs typeface="Arial" charset="0"/>
              </a:rPr>
              <a:t> – 13 = 28</a:t>
            </a:r>
          </a:p>
        </p:txBody>
      </p:sp>
      <p:sp>
        <p:nvSpPr>
          <p:cNvPr id="66590" name="Rectangle 30"/>
          <p:cNvSpPr>
            <a:spLocks noChangeArrowheads="1"/>
          </p:cNvSpPr>
          <p:nvPr/>
        </p:nvSpPr>
        <p:spPr bwMode="auto">
          <a:xfrm>
            <a:off x="7275513" y="4602163"/>
            <a:ext cx="1382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28 = 28</a:t>
            </a:r>
          </a:p>
        </p:txBody>
      </p:sp>
      <p:sp>
        <p:nvSpPr>
          <p:cNvPr id="66591" name="Text Box 10"/>
          <p:cNvSpPr txBox="1">
            <a:spLocks noChangeArrowheads="1"/>
          </p:cNvSpPr>
          <p:nvPr/>
        </p:nvSpPr>
        <p:spPr bwMode="auto">
          <a:xfrm>
            <a:off x="2071688" y="5837238"/>
            <a:ext cx="6686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41 is the solution.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6" grpId="0"/>
      <p:bldP spid="665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2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67588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Addition Property</a:t>
            </a:r>
          </a:p>
        </p:txBody>
      </p:sp>
      <p:sp>
        <p:nvSpPr>
          <p:cNvPr id="67589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4C07C6F0-E752-42DB-AD06-577143CB3C1C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6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7590" name="Text Box 10"/>
          <p:cNvSpPr txBox="1">
            <a:spLocks noChangeArrowheads="1"/>
          </p:cNvSpPr>
          <p:nvPr/>
        </p:nvSpPr>
        <p:spPr bwMode="auto">
          <a:xfrm>
            <a:off x="288925" y="1857375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b.   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1447800" y="1857375"/>
            <a:ext cx="1687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</a:t>
            </a:r>
            <a:r>
              <a:rPr lang="en-US" sz="2800" i="1">
                <a:latin typeface="Arial" charset="0"/>
                <a:cs typeface="Arial" charset="0"/>
              </a:rPr>
              <a:t> = n</a:t>
            </a:r>
            <a:r>
              <a:rPr lang="en-US" sz="2800">
                <a:latin typeface="Arial" charset="0"/>
                <a:cs typeface="Arial" charset="0"/>
              </a:rPr>
              <a:t> + 7 </a:t>
            </a:r>
          </a:p>
        </p:txBody>
      </p:sp>
      <p:sp>
        <p:nvSpPr>
          <p:cNvPr id="67592" name="Text Box 10"/>
          <p:cNvSpPr txBox="1">
            <a:spLocks noChangeArrowheads="1"/>
          </p:cNvSpPr>
          <p:nvPr/>
        </p:nvSpPr>
        <p:spPr bwMode="auto">
          <a:xfrm>
            <a:off x="346075" y="1108075"/>
            <a:ext cx="8212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Solve each equation.   </a:t>
            </a:r>
          </a:p>
        </p:txBody>
      </p:sp>
      <p:sp>
        <p:nvSpPr>
          <p:cNvPr id="67593" name="Text Box 10"/>
          <p:cNvSpPr txBox="1">
            <a:spLocks noChangeArrowheads="1"/>
          </p:cNvSpPr>
          <p:nvPr/>
        </p:nvSpPr>
        <p:spPr bwMode="auto">
          <a:xfrm>
            <a:off x="346075" y="4054475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−2. To check, replace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with −2 in the original equation.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5562600" y="301625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346075" y="2376488"/>
            <a:ext cx="3776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 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+ (−7)</a:t>
            </a:r>
            <a:r>
              <a:rPr lang="en-US" sz="2800">
                <a:latin typeface="Arial" charset="0"/>
                <a:cs typeface="Arial" charset="0"/>
              </a:rPr>
              <a:t> = </a:t>
            </a:r>
            <a:r>
              <a:rPr lang="en-US" sz="2800" i="1">
                <a:latin typeface="Arial" charset="0"/>
                <a:cs typeface="Arial" charset="0"/>
              </a:rPr>
              <a:t>n </a:t>
            </a:r>
            <a:r>
              <a:rPr lang="en-US" sz="2800">
                <a:latin typeface="Arial" charset="0"/>
                <a:cs typeface="Arial" charset="0"/>
              </a:rPr>
              <a:t>+ 7 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+ (–7)</a:t>
            </a:r>
            <a:r>
              <a:rPr lang="en-US" sz="2800">
                <a:latin typeface="Arial" charset="0"/>
                <a:cs typeface="Arial" charset="0"/>
              </a:rPr>
              <a:t> </a:t>
            </a:r>
            <a:endParaRPr lang="en-US" sz="28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7601" name="Text Box 10"/>
          <p:cNvSpPr txBox="1">
            <a:spLocks noChangeArrowheads="1"/>
          </p:cNvSpPr>
          <p:nvPr/>
        </p:nvSpPr>
        <p:spPr bwMode="auto">
          <a:xfrm>
            <a:off x="2071688" y="5837238"/>
            <a:ext cx="6686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−2 is the solution.</a:t>
            </a:r>
          </a:p>
        </p:txBody>
      </p:sp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1347788" y="2895600"/>
            <a:ext cx="2279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–2 = </a:t>
            </a:r>
            <a:r>
              <a:rPr lang="en-US" sz="2800" i="1">
                <a:latin typeface="Arial" charset="0"/>
                <a:cs typeface="Arial" charset="0"/>
              </a:rPr>
              <a:t>n +      </a:t>
            </a:r>
            <a:r>
              <a:rPr lang="en-US" sz="2800">
                <a:latin typeface="Arial" charset="0"/>
                <a:cs typeface="Arial" charset="0"/>
              </a:rPr>
              <a:t>0</a:t>
            </a:r>
            <a:endParaRPr lang="en-US" sz="28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1357313" y="3414713"/>
            <a:ext cx="1184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–2 =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endParaRPr lang="en-US" sz="28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7604" name="Rectangle 20"/>
          <p:cNvSpPr>
            <a:spLocks noChangeArrowheads="1"/>
          </p:cNvSpPr>
          <p:nvPr/>
        </p:nvSpPr>
        <p:spPr bwMode="auto">
          <a:xfrm>
            <a:off x="6465888" y="3673475"/>
            <a:ext cx="1687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 i="1">
                <a:solidFill>
                  <a:srgbClr val="0000FF"/>
                </a:solidFill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+ 7 </a:t>
            </a:r>
          </a:p>
        </p:txBody>
      </p:sp>
      <p:sp>
        <p:nvSpPr>
          <p:cNvPr id="67605" name="Rectangle 21"/>
          <p:cNvSpPr>
            <a:spLocks noChangeArrowheads="1"/>
          </p:cNvSpPr>
          <p:nvPr/>
        </p:nvSpPr>
        <p:spPr bwMode="auto">
          <a:xfrm>
            <a:off x="6465888" y="4192588"/>
            <a:ext cx="1895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solidFill>
                  <a:srgbClr val="0000FF"/>
                </a:solidFill>
                <a:latin typeface="Arial" charset="0"/>
                <a:cs typeface="Arial" charset="0"/>
              </a:rPr>
              <a:t>−2</a:t>
            </a:r>
            <a:r>
              <a:rPr lang="en-US" sz="2800">
                <a:latin typeface="Arial" charset="0"/>
                <a:cs typeface="Arial" charset="0"/>
              </a:rPr>
              <a:t> + 7 </a:t>
            </a:r>
          </a:p>
        </p:txBody>
      </p: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6543675" y="4711700"/>
            <a:ext cx="108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5 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9.6- </a:t>
            </a:r>
            <a:fld id="{F9F698E6-EB0A-4055-9727-5B1EF144E156}" type="slidenum">
              <a:rPr 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686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38200"/>
            <a:ext cx="737235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3352800"/>
            <a:ext cx="75057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69636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Multiplication Property</a:t>
            </a:r>
          </a:p>
        </p:txBody>
      </p:sp>
      <p:sp>
        <p:nvSpPr>
          <p:cNvPr id="69637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359179C4-0B9C-4656-8FC5-ADFAF9AA748E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8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9638" name="Text Box 10"/>
          <p:cNvSpPr txBox="1">
            <a:spLocks noChangeArrowheads="1"/>
          </p:cNvSpPr>
          <p:nvPr/>
        </p:nvSpPr>
        <p:spPr bwMode="auto">
          <a:xfrm>
            <a:off x="288925" y="1857375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a.   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965200" y="1857375"/>
            <a:ext cx="1362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6</a:t>
            </a:r>
            <a:r>
              <a:rPr lang="en-US" sz="2800" i="1">
                <a:latin typeface="Arial" charset="0"/>
                <a:cs typeface="Arial" charset="0"/>
              </a:rPr>
              <a:t>k = </a:t>
            </a:r>
            <a:r>
              <a:rPr lang="en-US" sz="2800">
                <a:latin typeface="Arial" charset="0"/>
                <a:cs typeface="Arial" charset="0"/>
              </a:rPr>
              <a:t>54</a:t>
            </a:r>
          </a:p>
        </p:txBody>
      </p:sp>
      <p:sp>
        <p:nvSpPr>
          <p:cNvPr id="69640" name="Text Box 10"/>
          <p:cNvSpPr txBox="1">
            <a:spLocks noChangeArrowheads="1"/>
          </p:cNvSpPr>
          <p:nvPr/>
        </p:nvSpPr>
        <p:spPr bwMode="auto">
          <a:xfrm>
            <a:off x="346075" y="1108075"/>
            <a:ext cx="8212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Solve each equation.   </a:t>
            </a:r>
          </a:p>
        </p:txBody>
      </p:sp>
      <p:sp>
        <p:nvSpPr>
          <p:cNvPr id="69641" name="Text Box 10"/>
          <p:cNvSpPr txBox="1">
            <a:spLocks noChangeArrowheads="1"/>
          </p:cNvSpPr>
          <p:nvPr/>
        </p:nvSpPr>
        <p:spPr bwMode="auto">
          <a:xfrm>
            <a:off x="346075" y="4054475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9. To check, replace </a:t>
            </a:r>
            <a:r>
              <a:rPr lang="en-US" sz="2800" i="1">
                <a:latin typeface="Arial" charset="0"/>
                <a:cs typeface="Arial" charset="0"/>
              </a:rPr>
              <a:t>k</a:t>
            </a:r>
            <a:r>
              <a:rPr lang="en-US" sz="2800">
                <a:latin typeface="Arial" charset="0"/>
                <a:cs typeface="Arial" charset="0"/>
              </a:rPr>
              <a:t> with 9 in the original equation.</a:t>
            </a: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5486400" y="3595688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69649" name="Text Box 10"/>
          <p:cNvSpPr txBox="1">
            <a:spLocks noChangeArrowheads="1"/>
          </p:cNvSpPr>
          <p:nvPr/>
        </p:nvSpPr>
        <p:spPr bwMode="auto">
          <a:xfrm>
            <a:off x="2071688" y="5837238"/>
            <a:ext cx="6686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9 is the solution.</a:t>
            </a:r>
          </a:p>
        </p:txBody>
      </p:sp>
      <p:graphicFrame>
        <p:nvGraphicFramePr>
          <p:cNvPr id="69650" name="Object 18"/>
          <p:cNvGraphicFramePr>
            <a:graphicFrameLocks noChangeAspect="1"/>
          </p:cNvGraphicFramePr>
          <p:nvPr/>
        </p:nvGraphicFramePr>
        <p:xfrm>
          <a:off x="965200" y="2376488"/>
          <a:ext cx="14541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9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76488"/>
                        <a:ext cx="14541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1" name="Object 19"/>
          <p:cNvGraphicFramePr>
            <a:graphicFrameLocks noChangeAspect="1"/>
          </p:cNvGraphicFramePr>
          <p:nvPr/>
        </p:nvGraphicFramePr>
        <p:xfrm>
          <a:off x="1270000" y="3436938"/>
          <a:ext cx="8239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0" name="Equation" r:id="rId5" imgW="380880" imgH="177480" progId="Equation.DSMT4">
                  <p:embed/>
                </p:oleObj>
              </mc:Choice>
              <mc:Fallback>
                <p:oleObj name="Equation" r:id="rId5" imgW="380880" imgH="177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436938"/>
                        <a:ext cx="8239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52" name="Text Box 10"/>
          <p:cNvSpPr txBox="1">
            <a:spLocks noChangeArrowheads="1"/>
          </p:cNvSpPr>
          <p:nvPr/>
        </p:nvSpPr>
        <p:spPr bwMode="auto">
          <a:xfrm>
            <a:off x="2997200" y="1857375"/>
            <a:ext cx="4835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Divide both sides by 6, to get </a:t>
            </a:r>
            <a:r>
              <a:rPr lang="en-US" sz="2800" i="1">
                <a:latin typeface="Arial" charset="0"/>
                <a:cs typeface="Arial" charset="0"/>
              </a:rPr>
              <a:t>k </a:t>
            </a:r>
            <a:r>
              <a:rPr lang="en-US" sz="2800">
                <a:latin typeface="Arial" charset="0"/>
                <a:cs typeface="Arial" charset="0"/>
              </a:rPr>
              <a:t>by itself.</a:t>
            </a:r>
          </a:p>
        </p:txBody>
      </p:sp>
      <p:sp>
        <p:nvSpPr>
          <p:cNvPr id="69653" name="Rectangle 21"/>
          <p:cNvSpPr>
            <a:spLocks noChangeArrowheads="1"/>
          </p:cNvSpPr>
          <p:nvPr/>
        </p:nvSpPr>
        <p:spPr bwMode="auto">
          <a:xfrm>
            <a:off x="6594475" y="4054475"/>
            <a:ext cx="1362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6</a:t>
            </a:r>
            <a:r>
              <a:rPr lang="en-US" sz="2800" i="1">
                <a:solidFill>
                  <a:srgbClr val="0000FF"/>
                </a:solidFill>
                <a:latin typeface="Arial" charset="0"/>
                <a:cs typeface="Arial" charset="0"/>
              </a:rPr>
              <a:t>k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54</a:t>
            </a:r>
          </a:p>
        </p:txBody>
      </p:sp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6246813" y="4648200"/>
            <a:ext cx="1677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6 ∙ </a:t>
            </a:r>
            <a:r>
              <a:rPr lang="en-US" sz="2800">
                <a:solidFill>
                  <a:srgbClr val="0000FF"/>
                </a:solidFill>
                <a:latin typeface="Arial" charset="0"/>
                <a:cs typeface="Arial" charset="0"/>
              </a:rPr>
              <a:t>9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54</a:t>
            </a:r>
          </a:p>
        </p:txBody>
      </p:sp>
      <p:sp>
        <p:nvSpPr>
          <p:cNvPr id="69655" name="Rectangle 23"/>
          <p:cNvSpPr>
            <a:spLocks noChangeArrowheads="1"/>
          </p:cNvSpPr>
          <p:nvPr/>
        </p:nvSpPr>
        <p:spPr bwMode="auto">
          <a:xfrm>
            <a:off x="6435725" y="5167313"/>
            <a:ext cx="1382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54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54</a:t>
            </a:r>
          </a:p>
        </p:txBody>
      </p:sp>
      <p:sp>
        <p:nvSpPr>
          <p:cNvPr id="69656" name="Line 24"/>
          <p:cNvSpPr>
            <a:spLocks noChangeShapeType="1"/>
          </p:cNvSpPr>
          <p:nvPr/>
        </p:nvSpPr>
        <p:spPr bwMode="auto">
          <a:xfrm flipV="1">
            <a:off x="1066800" y="2454275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657" name="Line 25"/>
          <p:cNvSpPr>
            <a:spLocks noChangeShapeType="1"/>
          </p:cNvSpPr>
          <p:nvPr/>
        </p:nvSpPr>
        <p:spPr bwMode="auto">
          <a:xfrm flipV="1">
            <a:off x="1270000" y="2924175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838200" y="22098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69659" name="Text Box 27"/>
          <p:cNvSpPr txBox="1">
            <a:spLocks noChangeArrowheads="1"/>
          </p:cNvSpPr>
          <p:nvPr/>
        </p:nvSpPr>
        <p:spPr bwMode="auto">
          <a:xfrm>
            <a:off x="1422400" y="30432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" grpId="0"/>
      <p:bldP spid="69652" grpId="0"/>
      <p:bldP spid="69656" grpId="0" animBg="1"/>
      <p:bldP spid="69657" grpId="0" animBg="1"/>
      <p:bldP spid="69658" grpId="0"/>
      <p:bldP spid="696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Example 3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70660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Solving Equations Using the Multiplication Property</a:t>
            </a:r>
          </a:p>
        </p:txBody>
      </p:sp>
      <p:sp>
        <p:nvSpPr>
          <p:cNvPr id="70661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cs typeface="Arial" charset="0"/>
              </a:rPr>
              <a:t>Slide 9.6- </a:t>
            </a:r>
            <a:fld id="{9DC0D87F-5F17-4F0B-B443-99D09D5F8B10}" type="slidenum">
              <a:rPr lang="en-US" sz="1200">
                <a:solidFill>
                  <a:srgbClr val="898989"/>
                </a:solidFill>
                <a:cs typeface="Arial" charset="0"/>
              </a:rPr>
              <a:pPr algn="r" eaLnBrk="1" hangingPunct="1"/>
              <a:t>9</a:t>
            </a:fld>
            <a:endParaRPr lang="en-CA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0662" name="Text Box 10"/>
          <p:cNvSpPr txBox="1">
            <a:spLocks noChangeArrowheads="1"/>
          </p:cNvSpPr>
          <p:nvPr/>
        </p:nvSpPr>
        <p:spPr bwMode="auto">
          <a:xfrm>
            <a:off x="288925" y="1857375"/>
            <a:ext cx="512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b.   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965200" y="1857375"/>
            <a:ext cx="1570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−8</a:t>
            </a:r>
            <a:r>
              <a:rPr lang="en-US" sz="2800" i="1">
                <a:latin typeface="Arial" charset="0"/>
                <a:cs typeface="Arial" charset="0"/>
              </a:rPr>
              <a:t>y = </a:t>
            </a:r>
            <a:r>
              <a:rPr lang="en-US" sz="2800">
                <a:latin typeface="Arial" charset="0"/>
                <a:cs typeface="Arial" charset="0"/>
              </a:rPr>
              <a:t>32</a:t>
            </a:r>
          </a:p>
        </p:txBody>
      </p:sp>
      <p:sp>
        <p:nvSpPr>
          <p:cNvPr id="70664" name="Text Box 10"/>
          <p:cNvSpPr txBox="1">
            <a:spLocks noChangeArrowheads="1"/>
          </p:cNvSpPr>
          <p:nvPr/>
        </p:nvSpPr>
        <p:spPr bwMode="auto">
          <a:xfrm>
            <a:off x="288925" y="1189038"/>
            <a:ext cx="8212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Solve each equation.   </a:t>
            </a:r>
          </a:p>
        </p:txBody>
      </p:sp>
      <p:sp>
        <p:nvSpPr>
          <p:cNvPr id="70665" name="Text Box 10"/>
          <p:cNvSpPr txBox="1">
            <a:spLocks noChangeArrowheads="1"/>
          </p:cNvSpPr>
          <p:nvPr/>
        </p:nvSpPr>
        <p:spPr bwMode="auto">
          <a:xfrm>
            <a:off x="346075" y="4054475"/>
            <a:ext cx="48355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solution is −4. To check, replace </a:t>
            </a:r>
            <a:r>
              <a:rPr lang="en-US" sz="2800" i="1">
                <a:latin typeface="Arial" charset="0"/>
                <a:cs typeface="Arial" charset="0"/>
              </a:rPr>
              <a:t>y</a:t>
            </a:r>
            <a:r>
              <a:rPr lang="en-US" sz="2800">
                <a:latin typeface="Arial" charset="0"/>
                <a:cs typeface="Arial" charset="0"/>
              </a:rPr>
              <a:t> with −4 in the original equation.</a:t>
            </a: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4684713" y="3275013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Check:</a:t>
            </a:r>
          </a:p>
        </p:txBody>
      </p:sp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2071688" y="5638800"/>
            <a:ext cx="668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The result is true, so </a:t>
            </a:r>
            <a:r>
              <a:rPr lang="en-US" sz="2800" b="1">
                <a:latin typeface="Arial" charset="0"/>
                <a:cs typeface="Arial" charset="0"/>
              </a:rPr>
              <a:t>−4 is the solution.</a:t>
            </a:r>
          </a:p>
        </p:txBody>
      </p:sp>
      <p:graphicFrame>
        <p:nvGraphicFramePr>
          <p:cNvPr id="70668" name="Object 12"/>
          <p:cNvGraphicFramePr>
            <a:graphicFrameLocks noChangeAspect="1"/>
          </p:cNvGraphicFramePr>
          <p:nvPr/>
        </p:nvGraphicFramePr>
        <p:xfrm>
          <a:off x="779463" y="2376488"/>
          <a:ext cx="1673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3" imgW="774360" imgH="393480" progId="Equation.DSMT4">
                  <p:embed/>
                </p:oleObj>
              </mc:Choice>
              <mc:Fallback>
                <p:oleObj name="Equation" r:id="rId3" imgW="77436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2376488"/>
                        <a:ext cx="16732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9" name="Object 13"/>
          <p:cNvGraphicFramePr>
            <a:graphicFrameLocks noChangeAspect="1"/>
          </p:cNvGraphicFramePr>
          <p:nvPr/>
        </p:nvGraphicFramePr>
        <p:xfrm>
          <a:off x="1184275" y="3409950"/>
          <a:ext cx="10160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1" name="Equation" r:id="rId5" imgW="469800" imgH="203040" progId="Equation.DSMT4">
                  <p:embed/>
                </p:oleObj>
              </mc:Choice>
              <mc:Fallback>
                <p:oleObj name="Equation" r:id="rId5" imgW="46980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3409950"/>
                        <a:ext cx="101600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70" name="Text Box 10"/>
          <p:cNvSpPr txBox="1">
            <a:spLocks noChangeArrowheads="1"/>
          </p:cNvSpPr>
          <p:nvPr/>
        </p:nvSpPr>
        <p:spPr bwMode="auto">
          <a:xfrm>
            <a:off x="2997200" y="1857375"/>
            <a:ext cx="4835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Divide both sides by −8, to get </a:t>
            </a:r>
            <a:r>
              <a:rPr lang="en-US" sz="2800" i="1">
                <a:latin typeface="Arial" charset="0"/>
                <a:cs typeface="Arial" charset="0"/>
              </a:rPr>
              <a:t>y </a:t>
            </a:r>
            <a:r>
              <a:rPr lang="en-US" sz="2800">
                <a:latin typeface="Arial" charset="0"/>
                <a:cs typeface="Arial" charset="0"/>
              </a:rPr>
              <a:t>by itself.</a:t>
            </a:r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 flipV="1">
            <a:off x="1066800" y="2454275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 flipV="1">
            <a:off x="1270000" y="2924175"/>
            <a:ext cx="152400" cy="212725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676" name="Rectangle 20"/>
          <p:cNvSpPr>
            <a:spLocks noChangeArrowheads="1"/>
          </p:cNvSpPr>
          <p:nvPr/>
        </p:nvSpPr>
        <p:spPr bwMode="auto">
          <a:xfrm>
            <a:off x="6489700" y="3330575"/>
            <a:ext cx="1570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−8</a:t>
            </a:r>
            <a:r>
              <a:rPr lang="en-US" sz="2800" i="1">
                <a:solidFill>
                  <a:srgbClr val="0000FF"/>
                </a:solidFill>
                <a:latin typeface="Arial" charset="0"/>
                <a:cs typeface="Arial" charset="0"/>
              </a:rPr>
              <a:t>y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32</a:t>
            </a:r>
          </a:p>
        </p:txBody>
      </p:sp>
      <p:sp>
        <p:nvSpPr>
          <p:cNvPr id="70677" name="Rectangle 21"/>
          <p:cNvSpPr>
            <a:spLocks noChangeArrowheads="1"/>
          </p:cNvSpPr>
          <p:nvPr/>
        </p:nvSpPr>
        <p:spPr bwMode="auto">
          <a:xfrm>
            <a:off x="6067425" y="3849688"/>
            <a:ext cx="20367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−8(</a:t>
            </a:r>
            <a:r>
              <a:rPr lang="en-US" sz="2800">
                <a:solidFill>
                  <a:srgbClr val="0000FF"/>
                </a:solidFill>
                <a:latin typeface="Arial" charset="0"/>
                <a:cs typeface="Arial" charset="0"/>
              </a:rPr>
              <a:t>−4</a:t>
            </a:r>
            <a:r>
              <a:rPr lang="en-US" sz="2800">
                <a:latin typeface="Arial" charset="0"/>
                <a:cs typeface="Arial" charset="0"/>
              </a:rPr>
              <a:t>)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32</a:t>
            </a:r>
          </a:p>
        </p:txBody>
      </p: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6721475" y="4368800"/>
            <a:ext cx="1382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  <a:cs typeface="Arial" charset="0"/>
              </a:rPr>
              <a:t>32</a:t>
            </a:r>
            <a:r>
              <a:rPr lang="en-US" sz="2800" i="1">
                <a:latin typeface="Arial" charset="0"/>
                <a:cs typeface="Arial" charset="0"/>
              </a:rPr>
              <a:t> = </a:t>
            </a:r>
            <a:r>
              <a:rPr lang="en-US" sz="2800">
                <a:latin typeface="Arial" charset="0"/>
                <a:cs typeface="Arial" charset="0"/>
              </a:rPr>
              <a:t>32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838200" y="22098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295400" y="3062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1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5" grpId="0"/>
      <p:bldP spid="70667" grpId="0"/>
      <p:bldP spid="70674" grpId="0" animBg="1"/>
      <p:bldP spid="70675" grpId="0" animBg="1"/>
      <p:bldP spid="70679" grpId="0"/>
      <p:bldP spid="7068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12567</TotalTime>
  <Words>758</Words>
  <Application>Microsoft Office PowerPoint</Application>
  <PresentationFormat>On-screen Show (4:3)</PresentationFormat>
  <Paragraphs>163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Flow</vt:lpstr>
      <vt:lpstr>Equation</vt:lpstr>
      <vt:lpstr>1.3  Simplifying Expressions and Solving Equations.</vt:lpstr>
      <vt:lpstr>Combine Like terms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</vt:lpstr>
      <vt:lpstr>Hw Section 1.3 pg 44</vt:lpstr>
    </vt:vector>
  </TitlesOfParts>
  <Company>© 2010 Pearson Education, Inc. All rights reserved.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9: Basic Algebra</dc:title>
  <dc:subject>9.6: Solving Equations</dc:subject>
  <dc:creator>Margaret L. Lial</dc:creator>
  <cp:lastModifiedBy>Administrator</cp:lastModifiedBy>
  <cp:revision>296</cp:revision>
  <dcterms:created xsi:type="dcterms:W3CDTF">2000-06-05T14:57:27Z</dcterms:created>
  <dcterms:modified xsi:type="dcterms:W3CDTF">2013-09-12T01:55:22Z</dcterms:modified>
</cp:coreProperties>
</file>